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6858000" cx="12192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8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5373EE-8F6F-4676-9BF8-28770F255D13}">
  <a:tblStyle styleId="{445373EE-8F6F-4676-9BF8-28770F255D1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8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5307f971f_0_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d5307f971f_0_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5610f4638_0_1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d5610f4638_0_1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5307f971f_0_1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d5307f971f_0_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3d3096f2_0_1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7a3d3096f2_0_1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5307f971f_0_2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d5307f971f_0_2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562ac25a3_0_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d562ac25a3_0_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5660023b3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d5660023b3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5660023b3_0_1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d5660023b3_0_1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5610f4638_0_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d5610f4638_0_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지문 각자 한줄씩</a:t>
            </a:r>
            <a:endParaRPr/>
          </a:p>
        </p:txBody>
      </p:sp>
      <p:sp>
        <p:nvSpPr>
          <p:cNvPr id="418" name="Google Shape;418;p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지문 각자 한줄씩</a:t>
            </a:r>
            <a:endParaRPr/>
          </a:p>
        </p:txBody>
      </p:sp>
      <p:sp>
        <p:nvSpPr>
          <p:cNvPr id="440" name="Google Shape;440;p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지문 각자 한줄씩</a:t>
            </a:r>
            <a:endParaRPr/>
          </a:p>
        </p:txBody>
      </p:sp>
      <p:sp>
        <p:nvSpPr>
          <p:cNvPr id="462" name="Google Shape;462;p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지문 각자 한줄씩</a:t>
            </a:r>
            <a:endParaRPr/>
          </a:p>
        </p:txBody>
      </p:sp>
      <p:sp>
        <p:nvSpPr>
          <p:cNvPr id="484" name="Google Shape;484;p2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和内容">
  <p:cSld name="2_标题和内容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1" y="2666761"/>
            <a:ext cx="12192000" cy="1047747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3356518" y="2898246"/>
            <a:ext cx="83201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Cafe 매장 통합 관리 시스템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4619881" y="1350689"/>
            <a:ext cx="7056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마이 리틀 카페 (마.리.카)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69" name="Google Shape;169;p27"/>
          <p:cNvGrpSpPr/>
          <p:nvPr/>
        </p:nvGrpSpPr>
        <p:grpSpPr>
          <a:xfrm>
            <a:off x="495835" y="3939873"/>
            <a:ext cx="10857965" cy="2196733"/>
            <a:chOff x="495835" y="3792393"/>
            <a:chExt cx="10857965" cy="2196733"/>
          </a:xfrm>
        </p:grpSpPr>
        <p:sp>
          <p:nvSpPr>
            <p:cNvPr descr="04" id="170" name="Google Shape;170;p27"/>
            <p:cNvSpPr/>
            <p:nvPr/>
          </p:nvSpPr>
          <p:spPr>
            <a:xfrm>
              <a:off x="495835" y="3792393"/>
              <a:ext cx="10653946" cy="219673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rgbClr val="DDDD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838200" y="4059243"/>
              <a:ext cx="10515600" cy="1926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팀명:  </a:t>
              </a:r>
              <a:r>
                <a:rPr lang="ko-KR" sz="2000">
                  <a:solidFill>
                    <a:schemeClr val="dk1"/>
                  </a:solidFill>
                </a:rPr>
                <a:t>마이 리틀 카페(마.리.카)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팀원: 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심기훈, 성시영, 조재언, 한상범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훈련과정명:</a:t>
              </a:r>
              <a:r>
                <a:rPr b="1" i="0" lang="ko-KR" sz="2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프로젝트형 IoT 서비스 개발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1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운영기관명: </a:t>
              </a: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멀티캠퍼스</a:t>
              </a:r>
              <a:endParaRPr b="0" i="1" sz="20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(Cafe_User) - Order State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0" name="Google Shape;270;p36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71" name="Google Shape;271;p36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0" y="1384450"/>
            <a:ext cx="5762374" cy="37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2675700" y="5686352"/>
            <a:ext cx="53775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progressbar를 Handler를 통해 자동 증가.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수치가 100에 도달하면 Notification으로 알림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25" y="594175"/>
            <a:ext cx="5921375" cy="2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5">
            <a:alphaModFix/>
          </a:blip>
          <a:srcRect b="20741" l="43259" r="15372" t="0"/>
          <a:stretch/>
        </p:blipFill>
        <p:spPr>
          <a:xfrm>
            <a:off x="8709525" y="3535513"/>
            <a:ext cx="2462975" cy="28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(Cafe_User) - Seat Settings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3" name="Google Shape;283;p37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84" name="Google Shape;284;p37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37"/>
          <p:cNvSpPr/>
          <p:nvPr/>
        </p:nvSpPr>
        <p:spPr>
          <a:xfrm>
            <a:off x="623269" y="1498196"/>
            <a:ext cx="10122079" cy="3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843" y="2100332"/>
            <a:ext cx="6062410" cy="35401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6535738" y="2020209"/>
            <a:ext cx="5656262" cy="400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Raspberry-Pi + MQTT 통신으로 LED 밝기, 테이블, 블라인드 높이(DC모터) 제어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LED는 CircleProgressBar의 progress와 publish로 조절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테이블은 Seekbar의 incrementProgressBy와 publish를 통해 높낮이 조절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블라인드는 Seekbar의 incrementProgressBy와 publish를 통해 높낮이 조절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639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(Cafe_User) - Seat Settings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5" name="Google Shape;295;p38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96" name="Google Shape;296;p38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8"/>
          <p:cNvSpPr/>
          <p:nvPr/>
        </p:nvSpPr>
        <p:spPr>
          <a:xfrm>
            <a:off x="623269" y="1498196"/>
            <a:ext cx="10122079" cy="3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81" y="1679838"/>
            <a:ext cx="6091909" cy="174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2711" y="1663948"/>
            <a:ext cx="4099559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123" y="3429000"/>
            <a:ext cx="5892884" cy="10189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891361" y="4761547"/>
            <a:ext cx="56562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App에서 publish하며 MQTT가 구분할 수 있게 정보 앞에 ‘t’, ‘c’ 등의 구분 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자를 붙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여</a:t>
            </a: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전송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MQTT의 on_message 함수는 if문으로 subscribe된 여러 topic에서 메시지를 구분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38"/>
          <p:cNvCxnSpPr>
            <a:stCxn id="300" idx="3"/>
          </p:cNvCxnSpPr>
          <p:nvPr/>
        </p:nvCxnSpPr>
        <p:spPr>
          <a:xfrm>
            <a:off x="6381190" y="2554419"/>
            <a:ext cx="107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</a:t>
            </a: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Admin) - Home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0" name="Google Shape;310;p39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11" name="Google Shape;311;p39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6368225" y="3248411"/>
            <a:ext cx="56562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Home 화면에서 Cafe 좌석과 주문 현황 확인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897878"/>
            <a:ext cx="5987235" cy="3579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</a:t>
            </a: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Admin) - Dashboard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1" name="Google Shape;321;p40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22" name="Google Shape;322;p40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648925" y="5125850"/>
            <a:ext cx="104034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Django의 데이터를 불러와 식재료 재고를 시각화하고 사용자의 편의를 위해 그래프와 숫자를 출력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Drawer 기능을 통해 불필요한 화면 전환을 하지 않고도 한 곳에서 사용자가 재고 수량을 확인할 수 있도록 구현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432551"/>
            <a:ext cx="4811724" cy="360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40"/>
          <p:cNvCxnSpPr>
            <a:stCxn id="326" idx="2"/>
          </p:cNvCxnSpPr>
          <p:nvPr/>
        </p:nvCxnSpPr>
        <p:spPr>
          <a:xfrm rot="10800000">
            <a:off x="2232187" y="3949352"/>
            <a:ext cx="822600" cy="109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0"/>
          <p:cNvSpPr/>
          <p:nvPr/>
        </p:nvSpPr>
        <p:spPr>
          <a:xfrm>
            <a:off x="1163400" y="2280900"/>
            <a:ext cx="1990200" cy="206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900" y="1004900"/>
            <a:ext cx="5444899" cy="39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</a:t>
            </a: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Settings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5" name="Google Shape;335;p41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36" name="Google Shape;336;p41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0" y="1400175"/>
            <a:ext cx="60249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/>
          <p:nvPr/>
        </p:nvSpPr>
        <p:spPr>
          <a:xfrm>
            <a:off x="252450" y="5480675"/>
            <a:ext cx="6162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매장 온도, 습도 변화를 LineChart로 구현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•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JSON형식으로 온/습도 정보를 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MQTT로 전송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Thread와 runOnUiThread로 실시간 데이터 수신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00025" y="2747975"/>
            <a:ext cx="3943200" cy="227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41"/>
          <p:cNvCxnSpPr>
            <a:stCxn id="340" idx="2"/>
          </p:cNvCxnSpPr>
          <p:nvPr/>
        </p:nvCxnSpPr>
        <p:spPr>
          <a:xfrm>
            <a:off x="2171625" y="5019575"/>
            <a:ext cx="0" cy="4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25" y="310200"/>
            <a:ext cx="4371625" cy="34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625" y="3595188"/>
            <a:ext cx="4985000" cy="31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Android App (Cafe_</a:t>
            </a: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) - Settings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9" name="Google Shape;349;p42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50" name="Google Shape;350;p42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0" y="1400175"/>
            <a:ext cx="60249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252450" y="5480675"/>
            <a:ext cx="114582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우측 버튼 클릭 시 현재 온도, 습도 출력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가스 수치가 일정 수치 이상 시 이미지 변경 &amp; 경보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algun Gothic"/>
              <a:buChar char="•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아두이노와 파이썬 간 시리얼 통신을 통해 라즈베리 파이의 한계점을 보완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200025" y="1774050"/>
            <a:ext cx="6105900" cy="118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42"/>
          <p:cNvCxnSpPr>
            <a:stCxn id="354" idx="2"/>
          </p:cNvCxnSpPr>
          <p:nvPr/>
        </p:nvCxnSpPr>
        <p:spPr>
          <a:xfrm>
            <a:off x="3252975" y="2961750"/>
            <a:ext cx="57300" cy="247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6" name="Google Shape;3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550" y="889125"/>
            <a:ext cx="5609512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549" y="3781016"/>
            <a:ext cx="5766700" cy="169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Android App (Cafe_Admin) - CCTV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4" name="Google Shape;364;p43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65" name="Google Shape;365;p43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3"/>
          <p:cNvSpPr/>
          <p:nvPr/>
        </p:nvSpPr>
        <p:spPr>
          <a:xfrm>
            <a:off x="623269" y="1498196"/>
            <a:ext cx="1012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5" y="1726800"/>
            <a:ext cx="6060701" cy="345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/>
          <p:nvPr/>
        </p:nvSpPr>
        <p:spPr>
          <a:xfrm>
            <a:off x="828375" y="5843050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algun Gothic"/>
              <a:buChar char="●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Flask를 통해 Raspberry Pi Cam으로 영상 스트리밍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550" y="1400175"/>
            <a:ext cx="5452599" cy="39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b="1" lang="ko-KR" sz="1600">
                <a:solidFill>
                  <a:srgbClr val="1A7BAE"/>
                </a:solidFill>
              </a:rPr>
              <a:t>HW 기능 &amp; Raspberry Pi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7" name="Google Shape;377;p44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78" name="Google Shape;378;p44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6" y="1455300"/>
            <a:ext cx="6419825" cy="48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7429500" y="2159100"/>
            <a:ext cx="4329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DC 모터</a:t>
            </a:r>
            <a:r>
              <a:rPr lang="ko-KR" sz="1800"/>
              <a:t>: 테이블, 블라인드 높낮이 조절, 냉난방 Fan 용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LED</a:t>
            </a:r>
            <a:r>
              <a:rPr lang="ko-KR" sz="1800"/>
              <a:t>: 개인 좌석 조명 조절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온습도 센서</a:t>
            </a:r>
            <a:r>
              <a:rPr lang="ko-KR" sz="1800"/>
              <a:t>: 카페 온도, 습도 측정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가스센서</a:t>
            </a:r>
            <a:r>
              <a:rPr lang="ko-KR" sz="1800"/>
              <a:t>: 가스 유출 감지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미세먼지 센서</a:t>
            </a:r>
            <a:r>
              <a:rPr lang="ko-KR" sz="1800"/>
              <a:t>: 공기 질 측정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Camera</a:t>
            </a:r>
            <a:r>
              <a:rPr lang="ko-KR" sz="1800"/>
              <a:t>: CCTV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1600">
                <a:solidFill>
                  <a:srgbClr val="1A7BAE"/>
                </a:solidFill>
              </a:rPr>
              <a:t>Database - 주문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89" name="Google Shape;389;p45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99" y="1341000"/>
            <a:ext cx="10005999" cy="48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8"/>
          <p:cNvGraphicFramePr/>
          <p:nvPr/>
        </p:nvGraphicFramePr>
        <p:xfrm>
          <a:off x="3546088" y="13024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7214850"/>
              </a:tblGrid>
              <a:tr h="32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8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I. 프로젝트 배경</a:t>
                      </a:r>
                      <a:endParaRPr/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Ⅱ. 프로젝트 팀 구성 및 역할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Ⅲ. 프로젝트 수행절차 및 방법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Ⅳ. 프로젝트 수행 결과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Ⅴ. 느낀 점</a:t>
                      </a:r>
                      <a:endParaRPr/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8"/>
          <p:cNvSpPr/>
          <p:nvPr/>
        </p:nvSpPr>
        <p:spPr>
          <a:xfrm>
            <a:off x="1074172" y="520918"/>
            <a:ext cx="47747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목차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79" name="Google Shape;179;p28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180" name="Google Shape;180;p28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610600" y="6356350"/>
            <a:ext cx="32208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7" name="Google Shape;397;p46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1600">
                <a:solidFill>
                  <a:srgbClr val="1A7BAE"/>
                </a:solidFill>
              </a:rPr>
              <a:t>Database - 창고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8" name="Google Shape;398;p46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399" name="Google Shape;399;p46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00" y="1341000"/>
            <a:ext cx="10220258" cy="49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828370" y="310196"/>
            <a:ext cx="68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결과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8" name="Google Shape;408;p47"/>
          <p:cNvGrpSpPr/>
          <p:nvPr/>
        </p:nvGrpSpPr>
        <p:grpSpPr>
          <a:xfrm>
            <a:off x="648917" y="14748"/>
            <a:ext cx="179794" cy="1187805"/>
            <a:chOff x="281524" y="0"/>
            <a:chExt cx="105606" cy="721500"/>
          </a:xfrm>
        </p:grpSpPr>
        <p:sp>
          <p:nvSpPr>
            <p:cNvPr id="409" name="Google Shape;409;p47"/>
            <p:cNvSpPr/>
            <p:nvPr/>
          </p:nvSpPr>
          <p:spPr>
            <a:xfrm>
              <a:off x="281524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341530" y="0"/>
              <a:ext cx="45600" cy="721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1" name="Google Shape;4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50" y="1345750"/>
            <a:ext cx="6037201" cy="339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900" y="2502850"/>
            <a:ext cx="4595799" cy="3446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47"/>
          <p:cNvCxnSpPr/>
          <p:nvPr/>
        </p:nvCxnSpPr>
        <p:spPr>
          <a:xfrm>
            <a:off x="6165875" y="3629025"/>
            <a:ext cx="743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7"/>
          <p:cNvSpPr txBox="1"/>
          <p:nvPr/>
        </p:nvSpPr>
        <p:spPr>
          <a:xfrm>
            <a:off x="471500" y="4843475"/>
            <a:ext cx="6037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ko-KR" sz="1700"/>
              <a:t>Kiosk를 통해 고객은 개별 주문 및 좌석 셋팅 조절 가능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ko-KR" sz="1700"/>
              <a:t>관리자는 관리 앱을 통해 주문 확인 및 가게 환경값 제어</a:t>
            </a:r>
            <a:endParaRPr b="1"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심기훈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22" name="Google Shape;422;p48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24" name="Google Shape;424;p48"/>
          <p:cNvGraphicFramePr/>
          <p:nvPr/>
        </p:nvGraphicFramePr>
        <p:xfrm>
          <a:off x="648925" y="12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9500"/>
              </a:tblGrid>
              <a:tr h="45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87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수행상 어려움  극복 사례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화면의 RecyclerView의 리스트를 클릭하여 Order Fragment를 띄우는 이벤트를 코딩할 위치를 이해하고 구현하는 것이 힘들었습니다. Main, HomeFragment도 아닌 RecyclerCardAdapter에 이벤트를 넣어서 해결했습니다.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그리고 MQTT로 부품의 개별 구동은 잘 되었지만 하나의 파일로 합쳤을 때 간섭이 생기는 문제를 해결하는 것이 어려웠습니다.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잘한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개별로 제작한 Activity를 Fragment로 변환하고 bottom_navigation 기능과 무사히 연동한 것. MQTT 통신에서 조건문으로 식별해 개별 구동 시킨 것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아쉬운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시간이 부족하고 오프라인 수업 기간이 짧아서 예정된 기능을 몇몇개 완성하지 못했고 앱에 기능이 몰려 있어 HW로 시각적 임팩트가 약한것 같아 아쉬웠습니다.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심기훈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32" name="Google Shape;432;p49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33" name="Google Shape;433;p4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35" name="Google Shape;435;p49"/>
          <p:cNvGraphicFramePr/>
          <p:nvPr/>
        </p:nvGraphicFramePr>
        <p:xfrm>
          <a:off x="648925" y="1290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37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263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프로젝트를 통한 진로설계,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취업분야 탐색 및 결정 등 도움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HMI(Human-Machine-Interface), IoT 프로젝트를 진행하며 Python, RaspberryPi로 서버와 부품을 제어하고 Kotlin으로 안드로이드 앱의 사용자 UI와 기능을 제작해 보며 커넥티비티, IoT 역량이 필요한 기업에 도움이 될 것 같습니다.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42740" lvl="0" marL="2570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시간이 조금만 더 있었더라면..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6" name="Google Shape;43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성시영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43" name="Google Shape;443;p50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44" name="Google Shape;444;p50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46" name="Google Shape;446;p50"/>
          <p:cNvGraphicFramePr/>
          <p:nvPr/>
        </p:nvGraphicFramePr>
        <p:xfrm>
          <a:off x="648925" y="12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9500"/>
              </a:tblGrid>
              <a:tr h="45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87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수행상 어려움  극복 사례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MQTT를 이용해 Step 모터 제어를 구현하려 했지만 정상적인 작동을 하지 않아 DC모터로 대체하여 해결했습니다. MariaDB로 DB를 구축하고 Django web 서버로 data를 주고 받는것이 어려웠습니다.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잘한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MariaDB로 DB를 완성하고 Django로 data를 주고 받는 것을 구현한 것과 테이블 모터에 사용한 래크 기어를 활용하기 위한 하드웨어 제작을 성공적으로 마쳐서 뿌듯했습니다.</a:t>
                      </a:r>
                      <a:endParaRPr sz="1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아쉬운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시간이 부족해서 아쉬웠습니다.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7" name="Google Shape;44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성시영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54" name="Google Shape;454;p5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55" name="Google Shape;455;p51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57" name="Google Shape;457;p51"/>
          <p:cNvGraphicFramePr/>
          <p:nvPr/>
        </p:nvGraphicFramePr>
        <p:xfrm>
          <a:off x="648925" y="1290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37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263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프로젝트를 통한 진로설계,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취업분야 탐색 및 결정 등 도움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서버를 통해 IoT 기기를 제어할 수 있는 역량을 가질 수 있었습니다.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8" name="Google Shape;45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조재언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65" name="Google Shape;465;p52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66" name="Google Shape;466;p52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68" name="Google Shape;468;p52"/>
          <p:cNvGraphicFramePr/>
          <p:nvPr/>
        </p:nvGraphicFramePr>
        <p:xfrm>
          <a:off x="648925" y="12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45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87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수행상 어려움  극복 사례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라즈베리 파이만으로는 미세먼지 센서의 제어와 관측값 저장을 할 수 없었지만 아두이노와 라즈베리 파이 간 시리얼 통신을 통해 이러한 어려움을 극복할 수 있었다.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 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잘한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mqtt 통신을 이용한 여러 센서 데이터를 통해 다양한 제어 기능 및 화면 출력 기능을 구현한 것과 장고 웹 서버 연동을 통한 실시간 그래프 작성이 팀 프로젝트의 목표를 이루는데 이바지한 것 같다.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 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아쉬운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주어진 시간이 부족한 것이 아쉬웠다. 조금만 더 시간이 있었다면 사용자 편의를 위한 기능 구현 및 개선을 할 수 있었다고 생각한다.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mqtt에서 Subscriber의 기능을 좀 더 발전시킬 수 있는 프로그래밍 지식이 부족한 것 같다.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9" name="Google Shape;46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조재언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76" name="Google Shape;476;p53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77" name="Google Shape;477;p53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79" name="Google Shape;479;p53"/>
          <p:cNvGraphicFramePr/>
          <p:nvPr/>
        </p:nvGraphicFramePr>
        <p:xfrm>
          <a:off x="648925" y="1290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37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263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프로젝트를 통한 진로설계,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취업분야 탐색 및 결정 등 도움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프로젝트를 수행하면서 4차산업혁명시대를 따라가기 위해 정부의 각종 지원을 바탕으로 하여 대기업 뿐만 아니라 중소기업에서도 스마트 공장 설계를 고민하고 있는 상황에서 사물 인터넷을 활용한 다양한 센서의 관측과 제어에 필요한 역량을 기를 수 있었다고 생각한다.</a:t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자동차 제어에 대한 프로젝트를 진행하고 싶고 융합 프로젝트 수행 기간이 이전보다 더 늘어났으면 좋겠다.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0" name="Google Shape;48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한상범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87" name="Google Shape;487;p54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88" name="Google Shape;488;p5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90" name="Google Shape;490;p54"/>
          <p:cNvGraphicFramePr/>
          <p:nvPr/>
        </p:nvGraphicFramePr>
        <p:xfrm>
          <a:off x="648925" y="1290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45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87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수행상 어려움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극복 사례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MQTT를 사용해서 통신하는 방법을 처음 접해서 어려움이 있었고, HW도 고려해야 해서 생각보다 순탄하게 진행이 이뤄지지 않았다 . 하지만 조원들이 오프라인으로 모여서 고민하고 회의하고 같이 도와준 결과 어려웠던 통신부터 제어까지 해결할 수 있었고, 나름 성공적인 결과를 이끌어 낼 수 있었다.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잘한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다양한 센서(미세먼지, 가스, etc…)를 보여줄 수 있었고, 그 활용 또한 충실하게 보여줬다고 생각한다.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프로젝트에서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아쉬운 부분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아쉬운 점은 시각적인 효과? 디테일하고 작은 기능들이 많다 보니 보여지는 측면에서 다소 심심하게    느껴지는 것 같다.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Ⅴ. 느낀 점 - 한상범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98" name="Google Shape;498;p55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499" name="Google Shape;499;p55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01" name="Google Shape;501;p55"/>
          <p:cNvGraphicFramePr/>
          <p:nvPr/>
        </p:nvGraphicFramePr>
        <p:xfrm>
          <a:off x="648925" y="12908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710825"/>
                <a:gridCol w="9476650"/>
              </a:tblGrid>
              <a:tr h="37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263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프로젝트를 통한 진로설계,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취업분야 탐색 및 결정 등 도움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SW분야 뿐만 아니라 임베디드, HW분야에 대해서도 생각할 수 있는 계기가 되었다. 아직 진로에 대한 방향성은 없지만 기존의 진로 방향에서 새로운 분야가 추가가 되었기 때문에 더 넓게 고민할 수 있을것 같다.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41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온라인만 하다가 오프라인 수업도 해보고, 다양한 경험을 해볼 수 있는 프로젝트였다</a:t>
                      </a:r>
                      <a:endParaRPr sz="1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2" name="Google Shape;502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Ⅰ. 프로젝트 배경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88" name="Google Shape;188;p29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189" name="Google Shape;189;p2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91" name="Google Shape;191;p29"/>
          <p:cNvGraphicFramePr/>
          <p:nvPr/>
        </p:nvGraphicFramePr>
        <p:xfrm>
          <a:off x="1038217" y="14949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0115575"/>
              </a:tblGrid>
              <a:tr h="5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✎ </a:t>
                      </a:r>
                      <a:r>
                        <a:rPr b="1" lang="ko-KR" sz="2400">
                          <a:solidFill>
                            <a:schemeClr val="dk1"/>
                          </a:solidFill>
                        </a:rPr>
                        <a:t>프로젝트 배경</a:t>
                      </a:r>
                      <a:r>
                        <a:rPr b="1" i="0" lang="ko-KR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✎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3076975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주제: 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Graphic UI와 DB를 이용한 주문 Kiosk 및 카페 관리 시스템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57040" lvl="0" marL="2570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목적: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   1) 소형 키오스크가 테이블별로 고객에게 제공되어 주문시간 감소 등 편의성 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증진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cap="none" strike="noStrike"/>
                        <a:t>   2) 입출고 조회와 주문 접수 자동화, 통합적 매장 환경 관리(</a:t>
                      </a: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온도</a:t>
                      </a:r>
                      <a:r>
                        <a:rPr lang="ko-KR" sz="1800" u="none" cap="none" strike="noStrike"/>
                        <a:t>, 보안) 제어. 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cap="none" strike="noStrike"/>
                        <a:t>       근무자는 고객 응대에 대한 부담을 줄여 고객에게 보다 나은 양질의 서비스 제공.</a:t>
                      </a:r>
                      <a:endParaRPr sz="1800" u="none" cap="none" strike="noStrike"/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개요: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1. 컨셉: 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테이블별 주문용 Kiosk, 카페 관리자용 전용 앱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2. 훈련 내용과 관련성: 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Python, Kotlin-Android App, Flask, MQTT, MariaDB, 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Django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총 망라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3. 개발 환경: 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PyCharm(Python, Flask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, etc</a:t>
                      </a: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), HeidiSQL(MariaDB), Android Studio(Kotlin), 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          RaspberryPi(Linux), 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GitHub(https://github.com/luisebampas/CafeManager)</a:t>
                      </a:r>
                      <a:endParaRPr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구조: 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Cafe_User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카페 메뉴 주문 및 좌석 제어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Cafe_Admin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매장 재고 및 기능 제어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기대 효과: 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고객의 주문 시간 감소, 편의성 증가. 관리자의 재고, 주문 및 카페 관리 편의성 증대.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Ⅱ. 프로젝트 팀 구성 및 역할</a:t>
            </a:r>
            <a:endParaRPr b="1" i="0" sz="1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99" name="Google Shape;199;p30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00" name="Google Shape;200;p30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02" name="Google Shape;202;p30"/>
          <p:cNvGraphicFramePr/>
          <p:nvPr/>
        </p:nvGraphicFramePr>
        <p:xfrm>
          <a:off x="648924" y="12978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926175"/>
                <a:gridCol w="9193750"/>
              </a:tblGrid>
              <a:tr h="74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훈련생 명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역할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10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심기훈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(조장)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조장, 프로젝트 진행, 팀 운영​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Cafe User, Admin App 기능 제작 및 통합​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MQTT를 통한 구성 부품 제어 기능 제작 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성시영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회의록 작성 및 문서화, GitHub 관리​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Cafe User, Admin App 기능 제작​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MQTT를 통한 구성 부품 제어 기능 제작 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 구축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조재언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Cafe User, Admin App 기능 제작​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MQTT를 통한 구성 부품 제어 기능 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구현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안드로이드와 DB 및 라즈베리 파이, 아두이노 연동을 통한 데이터 시각화 기능 구현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한상범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발표 자료 준비(영상)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MQTT를 통한 구성 부품 제어 기능 제작 ​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Cafe User, Admin App 기능 제작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App의 DB 연동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10" name="Google Shape;210;p31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12" name="Google Shape;212;p31"/>
          <p:cNvGraphicFramePr/>
          <p:nvPr/>
        </p:nvGraphicFramePr>
        <p:xfrm>
          <a:off x="648925" y="132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{445373EE-8F6F-4676-9BF8-28770F255D13}</a:tableStyleId>
              </a:tblPr>
              <a:tblGrid>
                <a:gridCol w="1885550"/>
                <a:gridCol w="3095600"/>
                <a:gridCol w="3678800"/>
                <a:gridCol w="2329850"/>
              </a:tblGrid>
              <a:tr h="47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2E75B5"/>
                    </a:solidFill>
                  </a:tcPr>
                </a:tc>
              </a:tr>
              <a:tr h="7367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사전 기획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3/29(월)~3/31(수)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기획 및 주제 선정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기획안, ERD 작성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아이디어 선정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6700">
                <a:tc vMerge="1"/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4/1(목)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주제 &amp; 아이디어 발표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주제 선정 배경 및 개요 발표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9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4/5(월)~4/23(금)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 UI, 기능, DB, HW 제작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선정 및 프로젝트 진행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EDA &amp; Research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975">
                <a:tc vMerge="1"/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4/23(금)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중간점검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피드백 및 일정 검토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수정/보완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4/22(목)~4/2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피드백 의견 반영하여 프로젝트 고도화 및 보고서 작성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최적화, 오류 수정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개발기간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3/29(월)~4/2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800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571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3" name="Google Shape;213;p31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Ⅲ. 프로젝트 수행절차 및 방법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080" lvl="0" marL="514080" marR="0" rtl="0" algn="l"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3600"/>
              <a:buFont typeface="Arial"/>
              <a:buChar char="•"/>
            </a:pPr>
            <a:r>
              <a:rPr b="1" i="0" lang="ko-KR" sz="3600" u="none" cap="none" strike="noStrike">
                <a:solidFill>
                  <a:srgbClr val="1A7BAE"/>
                </a:solidFill>
                <a:latin typeface="Impact"/>
                <a:ea typeface="Impact"/>
                <a:cs typeface="Impact"/>
                <a:sym typeface="Impact"/>
              </a:rPr>
              <a:t> 프로젝트 목차</a:t>
            </a:r>
            <a:endParaRPr b="1" i="0" sz="3600" u="none" cap="none" strike="noStrike">
              <a:solidFill>
                <a:srgbClr val="1A7BA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21" name="Google Shape;221;p32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22" name="Google Shape;222;p32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1112799" y="1781650"/>
            <a:ext cx="6516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1000" lvl="0" marL="4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600"/>
              <a:buFont typeface="Arial"/>
              <a:buAutoNum type="arabicPeriod"/>
            </a:pP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  <a:endParaRPr b="1" i="0" sz="2600" u="none" cap="none" strike="noStrike">
              <a:solidFill>
                <a:srgbClr val="1A7B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1000" lvl="2" marL="139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600"/>
              <a:buFont typeface="Arial"/>
              <a:buAutoNum type="arabicParenR"/>
            </a:pP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User </a:t>
            </a:r>
            <a:endParaRPr b="1" i="0" sz="2600" u="none" cap="none" strike="noStrike">
              <a:solidFill>
                <a:srgbClr val="1A7B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1000" lvl="2" marL="139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600"/>
              <a:buFont typeface="Arial"/>
              <a:buAutoNum type="arabicParenR"/>
            </a:pP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b="1" i="0" sz="2600" u="none" cap="none" strike="noStrike">
              <a:solidFill>
                <a:srgbClr val="1A7B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1000" lvl="0" marL="4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600"/>
              <a:buFont typeface="Arial"/>
              <a:buAutoNum type="arabicPeriod"/>
            </a:pP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HW 기능</a:t>
            </a:r>
            <a:r>
              <a:rPr b="1" lang="ko-KR" sz="2600">
                <a:solidFill>
                  <a:srgbClr val="1A7BAE"/>
                </a:solidFill>
              </a:rPr>
              <a:t> &amp; </a:t>
            </a: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b="1" i="0" sz="2600" u="none" cap="none" strike="noStrike">
              <a:solidFill>
                <a:srgbClr val="1A7B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1000" lvl="0" marL="4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7BAE"/>
              </a:buClr>
              <a:buSzPts val="2600"/>
              <a:buFont typeface="Arial"/>
              <a:buAutoNum type="arabicPeriod"/>
            </a:pPr>
            <a:r>
              <a:rPr b="1" i="0" lang="ko-KR" sz="2600" u="none" cap="none" strike="noStrike">
                <a:solidFill>
                  <a:srgbClr val="1A7BAE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1" i="0" sz="2600" u="none" cap="none" strike="noStrike">
              <a:solidFill>
                <a:srgbClr val="1A7BA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175" y="1202725"/>
            <a:ext cx="5202499" cy="39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944" y="4265294"/>
            <a:ext cx="4439950" cy="259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Android App (Cafe_User) - Home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3" name="Google Shape;233;p33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34" name="Google Shape;234;p33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3"/>
          <p:cNvSpPr/>
          <p:nvPr/>
        </p:nvSpPr>
        <p:spPr>
          <a:xfrm>
            <a:off x="971745" y="1498196"/>
            <a:ext cx="5804052" cy="643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Cafe_User는 테이블에 설치된 고객용 주문 Kiosk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4">
            <a:alphaModFix/>
          </a:blip>
          <a:srcRect b="9477" l="3263" r="2698" t="3806"/>
          <a:stretch/>
        </p:blipFill>
        <p:spPr>
          <a:xfrm>
            <a:off x="648925" y="2214575"/>
            <a:ext cx="5275026" cy="3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6512506" y="1193162"/>
            <a:ext cx="5377482" cy="3138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Bottom_navigation Activity 기반</a:t>
            </a:r>
            <a:endParaRPr b="0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Home, Menu, Cart, Order, User_Custom 항목을 Fragment로 구성</a:t>
            </a:r>
            <a:endParaRPr b="0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639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항목은 RecyclerView로 구성,</a:t>
            </a:r>
            <a:endParaRPr b="0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RecyclerCardAdapter에서 이미지 클릭 리스너 이벤트 지정</a:t>
            </a:r>
            <a:endParaRPr b="0" i="0" sz="1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(Cafe_User) - Order Menu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5" name="Google Shape;245;p34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46" name="Google Shape;246;p3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34"/>
          <p:cNvSpPr/>
          <p:nvPr/>
        </p:nvSpPr>
        <p:spPr>
          <a:xfrm>
            <a:off x="623269" y="1498196"/>
            <a:ext cx="10122079" cy="3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478" y="1775625"/>
            <a:ext cx="6322092" cy="40253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6814518" y="1945404"/>
            <a:ext cx="5377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좌측의 Menu, menuadapter로 수직 리스트 구성 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childFragmentManager를 통해 Coffee, Bread, Dessert, Juice, Smoothie CardView와 Fragment 연결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828370" y="310196"/>
            <a:ext cx="6801467" cy="878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 프로젝트 수행 결과</a:t>
            </a:r>
            <a:endParaRPr b="1" i="0" sz="3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ko-KR" sz="1600" u="none" cap="none" strike="noStrike">
                <a:solidFill>
                  <a:srgbClr val="1A7BA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Android App (Cafe_User) - Cart</a:t>
            </a:r>
            <a:endParaRPr b="1" i="0" sz="1600" u="none" cap="none" strike="noStrike">
              <a:solidFill>
                <a:srgbClr val="1A7B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</p:grpSpPr>
        <p:sp>
          <p:nvSpPr>
            <p:cNvPr id="258" name="Google Shape;258;p35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35"/>
          <p:cNvSpPr/>
          <p:nvPr/>
        </p:nvSpPr>
        <p:spPr>
          <a:xfrm>
            <a:off x="623269" y="1498196"/>
            <a:ext cx="10122079" cy="3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6848450" y="3671477"/>
            <a:ext cx="53775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SwipeListAdapter로 장바구니 구현</a:t>
            </a:r>
            <a:endParaRPr b="0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451" y="1660202"/>
            <a:ext cx="5038749" cy="185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1380" r="0" t="0"/>
          <a:stretch/>
        </p:blipFill>
        <p:spPr>
          <a:xfrm>
            <a:off x="285750" y="1660200"/>
            <a:ext cx="6453175" cy="38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